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76" r:id="rId4"/>
  </p:sldMasterIdLst>
  <p:notesMasterIdLst>
    <p:notesMasterId r:id="rId17"/>
  </p:notesMasterIdLst>
  <p:handoutMasterIdLst>
    <p:handoutMasterId r:id="rId18"/>
  </p:handoutMasterIdLst>
  <p:sldIdLst>
    <p:sldId id="1604" r:id="rId5"/>
    <p:sldId id="1605" r:id="rId6"/>
    <p:sldId id="1659" r:id="rId7"/>
    <p:sldId id="1662" r:id="rId8"/>
    <p:sldId id="1664" r:id="rId9"/>
    <p:sldId id="1669" r:id="rId10"/>
    <p:sldId id="1670" r:id="rId11"/>
    <p:sldId id="1666" r:id="rId12"/>
    <p:sldId id="1671" r:id="rId13"/>
    <p:sldId id="1607" r:id="rId14"/>
    <p:sldId id="1585" r:id="rId15"/>
    <p:sldId id="1577"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matter" id="{EE0AD065-A68F-4529-98D7-CA5147F42085}">
          <p14:sldIdLst>
            <p14:sldId id="1604"/>
          </p14:sldIdLst>
        </p14:section>
        <p14:section name="Bots in Microsoft Teams" id="{C1833203-BC3A-4086-AB2B-1D8E5FAD7E36}">
          <p14:sldIdLst>
            <p14:sldId id="1605"/>
            <p14:sldId id="1659"/>
            <p14:sldId id="1662"/>
            <p14:sldId id="1664"/>
            <p14:sldId id="1669"/>
            <p14:sldId id="1670"/>
            <p14:sldId id="1666"/>
            <p14:sldId id="1671"/>
          </p14:sldIdLst>
        </p14:section>
        <p14:section name="Summary" id="{6333EB41-E776-48D8-BADF-9940AAE0BE2E}">
          <p14:sldIdLst>
            <p14:sldId id="1607"/>
            <p14:sldId id="1585"/>
            <p14:sldId id="15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271" autoAdjust="0"/>
    <p:restoredTop sz="86410" autoAdjust="0"/>
  </p:normalViewPr>
  <p:slideViewPr>
    <p:cSldViewPr snapToGrid="0">
      <p:cViewPr varScale="1">
        <p:scale>
          <a:sx n="113" d="100"/>
          <a:sy n="113" d="100"/>
        </p:scale>
        <p:origin x="184" y="872"/>
      </p:cViewPr>
      <p:guideLst/>
    </p:cSldViewPr>
  </p:slideViewPr>
  <p:outlineViewPr>
    <p:cViewPr>
      <p:scale>
        <a:sx n="33" d="100"/>
        <a:sy n="33" d="100"/>
      </p:scale>
      <p:origin x="0" y="-20904"/>
    </p:cViewPr>
  </p:outlineViewPr>
  <p:notesTextViewPr>
    <p:cViewPr>
      <p:scale>
        <a:sx n="100" d="100"/>
        <a:sy n="100" d="100"/>
      </p:scale>
      <p:origin x="0" y="0"/>
    </p:cViewPr>
  </p:notesTextViewPr>
  <p:sorterViewPr>
    <p:cViewPr varScale="1">
      <p:scale>
        <a:sx n="100" d="100"/>
        <a:sy n="100" d="100"/>
      </p:scale>
      <p:origin x="0" y="-8088"/>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10/1/18 9:03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10/1/18 9:03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10/1/18 9:03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818015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10/1/18 9:07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81068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10/1/18 9:03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1112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10/1/18 9:03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68678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10/1/18 9:03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57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10/1/18 9:03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279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Teams will send notifications to your bot for changes or events that happen in contexts where your bot is active. You can use these events to trigger service logic, such as:</a:t>
            </a:r>
          </a:p>
          <a:p>
            <a:pPr marL="171450" indent="-171450">
              <a:buFontTx/>
              <a:buChar char="-"/>
            </a:pPr>
            <a:r>
              <a:rPr lang="en-US" sz="900" b="0" i="0" kern="1200" dirty="0">
                <a:solidFill>
                  <a:schemeClr val="tx1"/>
                </a:solidFill>
                <a:effectLst/>
                <a:latin typeface="Segoe UI Light" pitchFamily="34" charset="0"/>
                <a:ea typeface="+mn-ea"/>
                <a:cs typeface="+mn-cs"/>
              </a:rPr>
              <a:t>Trigger welcome message when your bot is added to a team.</a:t>
            </a:r>
          </a:p>
          <a:p>
            <a:pPr marL="171450" indent="-171450">
              <a:buFontTx/>
              <a:buChar char="-"/>
            </a:pPr>
            <a:r>
              <a:rPr lang="en-US" sz="900" b="0" i="0" kern="1200" dirty="0">
                <a:solidFill>
                  <a:schemeClr val="tx1"/>
                </a:solidFill>
                <a:effectLst/>
                <a:latin typeface="Segoe UI Light" pitchFamily="34" charset="0"/>
                <a:ea typeface="+mn-ea"/>
                <a:cs typeface="+mn-cs"/>
              </a:rPr>
              <a:t>Query and cache team information when the bot is added to a team.</a:t>
            </a:r>
          </a:p>
          <a:p>
            <a:pPr marL="171450" indent="-171450">
              <a:buFontTx/>
              <a:buChar char="-"/>
            </a:pPr>
            <a:r>
              <a:rPr lang="en-US" sz="900" b="0" i="0" kern="1200" dirty="0">
                <a:solidFill>
                  <a:schemeClr val="tx1"/>
                </a:solidFill>
                <a:effectLst/>
                <a:latin typeface="Segoe UI Light" pitchFamily="34" charset="0"/>
                <a:ea typeface="+mn-ea"/>
                <a:cs typeface="+mn-cs"/>
              </a:rPr>
              <a:t>Updated cached information on team membership or channel information changes.</a:t>
            </a:r>
          </a:p>
          <a:p>
            <a:pPr marL="171450" indent="-171450">
              <a:buFontTx/>
              <a:buChar char="-"/>
            </a:pPr>
            <a:r>
              <a:rPr lang="en-US" sz="900" b="0" i="0" kern="1200" dirty="0">
                <a:solidFill>
                  <a:schemeClr val="tx1"/>
                </a:solidFill>
                <a:effectLst/>
                <a:latin typeface="Segoe UI Light" pitchFamily="34" charset="0"/>
                <a:ea typeface="+mn-ea"/>
                <a:cs typeface="+mn-cs"/>
              </a:rPr>
              <a:t>Remove cached information for a team if the bot is removed.</a:t>
            </a:r>
          </a:p>
          <a:p>
            <a:endParaRPr lang="en-US" dirty="0"/>
          </a:p>
          <a:p>
            <a:r>
              <a:rPr lang="en-US" dirty="0"/>
              <a:t>Since</a:t>
            </a:r>
            <a:r>
              <a:rPr lang="en-US" baseline="0" dirty="0"/>
              <a:t> bot is scoped to team, no events for team creation/deletion provided.</a:t>
            </a:r>
          </a:p>
          <a:p>
            <a:endParaRPr lang="en-US" baseline="0" dirty="0"/>
          </a:p>
          <a:p>
            <a:r>
              <a:rPr lang="en-US" baseline="0" dirty="0"/>
              <a:t>When bot is added/removed, </a:t>
            </a:r>
            <a:r>
              <a:rPr lang="en-US" baseline="0" dirty="0" err="1"/>
              <a:t>TeamMember</a:t>
            </a:r>
            <a:r>
              <a:rPr lang="en-US" baseline="0" dirty="0"/>
              <a:t> events are sent.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10/1/18 9:03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47649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a:t>
            </a:r>
            <a:r>
              <a:rPr lang="en-US" dirty="0" err="1"/>
              <a:t>Microsoft.Bot.Connector.Teams</a:t>
            </a:r>
            <a:r>
              <a:rPr lang="en-US" baseline="0" dirty="0"/>
              <a:t> package to get extension methods for Microsoft Teams. Handles the parsing of the Bot Framework payload with Teams-specific functionality.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10/1/18 9:03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162471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a:t>
            </a:r>
            <a:r>
              <a:rPr lang="en-US" baseline="0" dirty="0"/>
              <a:t> conversation requires User Id (from Teams) and Tenant Id</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10/1/18 9:03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67204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10/1/18 9:03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2603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10/1/18 9:03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15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10/1/18 9:03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335527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8.jpg"/><Relationship Id="rId4"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951169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7952498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9646133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6C9A175-CDC3-4DFC-92BC-9C337F612FEA}"/>
              </a:ext>
            </a:extLst>
          </p:cNvPr>
          <p:cNvSpPr>
            <a:spLocks noGrp="1"/>
          </p:cNvSpPr>
          <p:nvPr>
            <p:ph type="body" sz="quarter" idx="11" hasCustomPrompt="1"/>
          </p:nvPr>
        </p:nvSpPr>
        <p:spPr>
          <a:xfrm>
            <a:off x="464365" y="2853531"/>
            <a:ext cx="5318898" cy="927562"/>
          </a:xfrm>
        </p:spPr>
        <p:txBody>
          <a:bodyPr lIns="0" tIns="0" rIns="0" bIns="0"/>
          <a:lstStyle>
            <a:lvl1pPr marL="0" indent="0">
              <a:lnSpc>
                <a:spcPct val="150000"/>
              </a:lnSpc>
              <a:buNone/>
              <a:defRPr kumimoji="0" lang="en-US" sz="2000" b="0" i="0" u="none" strike="noStrike" kern="1200" cap="none" spc="-50" normalizeH="0" baseline="0" dirty="0" smtClean="0">
                <a:ln>
                  <a:noFill/>
                </a:ln>
                <a:solidFill>
                  <a:srgbClr val="D83B01"/>
                </a:solidFill>
                <a:effectLst/>
                <a:uLnTx/>
                <a:uFillTx/>
                <a:latin typeface="Segoe UI Semibold"/>
                <a:ea typeface="+mn-ea"/>
                <a:cs typeface="+mn-cs"/>
              </a:defRPr>
            </a:lvl1pPr>
            <a:lvl5pPr>
              <a:defRPr/>
            </a:lvl5pPr>
          </a:lstStyle>
          <a:p>
            <a:pPr lvl="0"/>
            <a:r>
              <a:rPr lang="en-US" dirty="0"/>
              <a:t>Section contents</a:t>
            </a:r>
          </a:p>
          <a:p>
            <a:pPr lvl="0"/>
            <a:r>
              <a:rPr lang="en-US" dirty="0"/>
              <a:t>Single-level only</a:t>
            </a:r>
          </a:p>
        </p:txBody>
      </p:sp>
      <p:sp>
        <p:nvSpPr>
          <p:cNvPr id="36" name="Title 35"/>
          <p:cNvSpPr>
            <a:spLocks noGrp="1"/>
          </p:cNvSpPr>
          <p:nvPr>
            <p:ph type="title" hasCustomPrompt="1"/>
          </p:nvPr>
        </p:nvSpPr>
        <p:spPr>
          <a:xfrm>
            <a:off x="465138" y="899478"/>
            <a:ext cx="5317353" cy="1155746"/>
          </a:xfrm>
          <a:noFill/>
        </p:spPr>
        <p:txBody>
          <a:bodyPr vert="horz" wrap="square" lIns="0" tIns="0" rIns="0" bIns="0" rtlCol="0" anchor="b" anchorCtr="0">
            <a:noAutofit/>
          </a:bodyPr>
          <a:lstStyle>
            <a:lvl1pPr>
              <a:defRPr lang="en-US" sz="2800" spc="-50" baseline="0" dirty="0">
                <a:solidFill>
                  <a:schemeClr val="bg1"/>
                </a:solidFill>
              </a:defRPr>
            </a:lvl1pPr>
          </a:lstStyle>
          <a:p>
            <a:pPr marL="0" lvl="0">
              <a:lnSpc>
                <a:spcPts val="5600"/>
              </a:lnSpc>
            </a:pPr>
            <a:r>
              <a:rPr lang="en-US" dirty="0"/>
              <a:t>Section title</a:t>
            </a:r>
          </a:p>
        </p:txBody>
      </p:sp>
      <p:sp>
        <p:nvSpPr>
          <p:cNvPr id="4" name="Picture Placeholder 3">
            <a:extLst>
              <a:ext uri="{FF2B5EF4-FFF2-40B4-BE49-F238E27FC236}">
                <a16:creationId xmlns:a16="http://schemas.microsoft.com/office/drawing/2014/main" id="{7D70EA89-09F5-4491-8E79-28175E73B1D5}"/>
              </a:ext>
            </a:extLst>
          </p:cNvPr>
          <p:cNvSpPr>
            <a:spLocks noGrp="1"/>
          </p:cNvSpPr>
          <p:nvPr>
            <p:ph type="pic" sz="quarter" idx="10"/>
          </p:nvPr>
        </p:nvSpPr>
        <p:spPr>
          <a:xfrm>
            <a:off x="6218238" y="0"/>
            <a:ext cx="6218237" cy="6994525"/>
          </a:xfrm>
        </p:spPr>
        <p:txBody>
          <a:bodyPr/>
          <a:lstStyle/>
          <a:p>
            <a:r>
              <a:rPr lang="en-US"/>
              <a:t>Click icon to add picture</a:t>
            </a:r>
            <a:endParaRPr lang="en-US" dirty="0"/>
          </a:p>
        </p:txBody>
      </p:sp>
    </p:spTree>
    <p:extLst>
      <p:ext uri="{BB962C8B-B14F-4D97-AF65-F5344CB8AC3E}">
        <p14:creationId xmlns:p14="http://schemas.microsoft.com/office/powerpoint/2010/main" val="1692721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601146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586941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3268201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5951816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62393669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7538613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080808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85050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9900378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29066973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74501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525046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02112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056907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221584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1242191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9234127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294887665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8399447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584617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260006504"/>
      </p:ext>
    </p:extLst>
  </p:cSld>
  <p:clrMap bg1="lt1" tx1="dk1" bg2="lt2" tx2="dk2" accent1="accent1" accent2="accent2" accent3="accent3" accent4="accent4" accent5="accent5" accent6="accent6" hlink="hlink" folHlink="folHlink"/>
  <p:sldLayoutIdLst>
    <p:sldLayoutId id="2147484577"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999458" cy="1828800"/>
          </a:xfrm>
        </p:spPr>
        <p:txBody>
          <a:bodyPr/>
          <a:lstStyle/>
          <a:p>
            <a:r>
              <a:rPr lang="en-US" dirty="0"/>
              <a:t>Microsoft Teams Developer</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r>
              <a:rPr lang="en-US" dirty="0"/>
              <a:t>Bots, Messaging Extensions and Cards</a:t>
            </a:r>
          </a:p>
        </p:txBody>
      </p:sp>
    </p:spTree>
    <p:extLst>
      <p:ext uri="{BB962C8B-B14F-4D97-AF65-F5344CB8AC3E}">
        <p14:creationId xmlns:p14="http://schemas.microsoft.com/office/powerpoint/2010/main" val="37425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8B4F71F-722E-0D4C-A626-84AEA9D8F433}"/>
              </a:ext>
            </a:extLst>
          </p:cNvPr>
          <p:cNvSpPr>
            <a:spLocks noGrp="1"/>
          </p:cNvSpPr>
          <p:nvPr>
            <p:ph type="body" sz="quarter" idx="10"/>
          </p:nvPr>
        </p:nvSpPr>
        <p:spPr>
          <a:xfrm>
            <a:off x="465138" y="1919804"/>
            <a:ext cx="11533187" cy="312137"/>
          </a:xfrm>
        </p:spPr>
        <p:txBody>
          <a:bodyPr/>
          <a:lstStyle/>
          <a:p>
            <a:r>
              <a:rPr lang="en-US" sz="2800" dirty="0">
                <a:latin typeface="+mj-lt"/>
              </a:rPr>
              <a:t>Summary</a:t>
            </a:r>
          </a:p>
        </p:txBody>
      </p:sp>
      <p:sp>
        <p:nvSpPr>
          <p:cNvPr id="11" name="Text Placeholder 10">
            <a:extLst>
              <a:ext uri="{FF2B5EF4-FFF2-40B4-BE49-F238E27FC236}">
                <a16:creationId xmlns:a16="http://schemas.microsoft.com/office/drawing/2014/main" id="{F880B774-B6D1-054D-98F4-8D2E128502A2}"/>
              </a:ext>
            </a:extLst>
          </p:cNvPr>
          <p:cNvSpPr>
            <a:spLocks noGrp="1"/>
          </p:cNvSpPr>
          <p:nvPr>
            <p:ph type="body" sz="quarter" idx="11"/>
          </p:nvPr>
        </p:nvSpPr>
        <p:spPr>
          <a:xfrm>
            <a:off x="465138" y="3214124"/>
            <a:ext cx="11533187" cy="1062150"/>
          </a:xfrm>
        </p:spPr>
        <p:txBody>
          <a:bodyPr vert="horz" wrap="square" lIns="0" tIns="0" rIns="0" bIns="0" rtlCol="0">
            <a:spAutoFit/>
          </a:bodyPr>
          <a:lstStyle/>
          <a:p>
            <a:pPr>
              <a:lnSpc>
                <a:spcPct val="150000"/>
              </a:lnSpc>
              <a:spcBef>
                <a:spcPts val="1800"/>
              </a:spcBef>
            </a:pPr>
            <a:r>
              <a:rPr lang="en-US" sz="1600" b="0" dirty="0">
                <a:solidFill>
                  <a:srgbClr val="2F2F2F"/>
                </a:solidFill>
                <a:latin typeface="Segoe UI Semibold"/>
              </a:rPr>
              <a:t>Conversations</a:t>
            </a:r>
            <a:br>
              <a:rPr lang="en-US" sz="1600" b="0" dirty="0">
                <a:solidFill>
                  <a:srgbClr val="2F2F2F"/>
                </a:solidFill>
                <a:latin typeface="Segoe UI Semibold"/>
              </a:rPr>
            </a:br>
            <a:r>
              <a:rPr lang="en-US" sz="1600" b="0" dirty="0">
                <a:solidFill>
                  <a:srgbClr val="2F2F2F"/>
                </a:solidFill>
                <a:latin typeface="Segoe UI Semibold"/>
              </a:rPr>
              <a:t>Notification-Only Bots</a:t>
            </a:r>
            <a:br>
              <a:rPr lang="en-US" sz="1600" b="0" dirty="0">
                <a:solidFill>
                  <a:srgbClr val="2F2F2F"/>
                </a:solidFill>
                <a:latin typeface="Segoe UI Semibold"/>
              </a:rPr>
            </a:br>
            <a:r>
              <a:rPr lang="en-US" sz="1600" b="0" dirty="0">
                <a:solidFill>
                  <a:srgbClr val="2F2F2F"/>
                </a:solidFill>
                <a:latin typeface="Segoe UI Semibold"/>
              </a:rPr>
              <a:t>Sending and Receiving Files (Preview)</a:t>
            </a:r>
          </a:p>
        </p:txBody>
      </p:sp>
      <p:pic>
        <p:nvPicPr>
          <p:cNvPr id="9" name="Picture 8" descr="A group of people sitting in front of a window&#10;&#10;Description generated with very high confidence">
            <a:extLst>
              <a:ext uri="{FF2B5EF4-FFF2-40B4-BE49-F238E27FC236}">
                <a16:creationId xmlns:a16="http://schemas.microsoft.com/office/drawing/2014/main" id="{28866A77-3DD1-476F-AC91-45FB99AD787E}"/>
              </a:ext>
            </a:extLst>
          </p:cNvPr>
          <p:cNvPicPr>
            <a:picLocks noChangeAspect="1"/>
          </p:cNvPicPr>
          <p:nvPr/>
        </p:nvPicPr>
        <p:blipFill rotWithShape="1">
          <a:blip r:embed="rId3"/>
          <a:srcRect l="17769" r="19823"/>
          <a:stretch/>
        </p:blipFill>
        <p:spPr>
          <a:xfrm>
            <a:off x="5887092" y="0"/>
            <a:ext cx="6549383" cy="6994525"/>
          </a:xfrm>
          <a:prstGeom prst="rect">
            <a:avLst/>
          </a:prstGeom>
        </p:spPr>
      </p:pic>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8" y="2621905"/>
            <a:ext cx="5653087" cy="230832"/>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spTree>
    <p:extLst>
      <p:ext uri="{BB962C8B-B14F-4D97-AF65-F5344CB8AC3E}">
        <p14:creationId xmlns:p14="http://schemas.microsoft.com/office/powerpoint/2010/main" val="36516727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AF57B9-153D-4F20-AFE4-538E3E162F8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42501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2697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pPr>
              <a:spcBef>
                <a:spcPts val="1200"/>
              </a:spcBef>
            </a:pPr>
            <a:r>
              <a:rPr lang="en-US" sz="2000" dirty="0"/>
              <a:t>Conversations</a:t>
            </a:r>
          </a:p>
          <a:p>
            <a:pPr>
              <a:spcBef>
                <a:spcPts val="1200"/>
              </a:spcBef>
            </a:pPr>
            <a:r>
              <a:rPr lang="en-US" sz="2000" dirty="0"/>
              <a:t>Notification-Only Bots</a:t>
            </a:r>
          </a:p>
          <a:p>
            <a:pPr>
              <a:spcBef>
                <a:spcPts val="1200"/>
              </a:spcBef>
            </a:pPr>
            <a:r>
              <a:rPr lang="en-US" sz="2000" dirty="0"/>
              <a:t>Sending and Receiving Files (Preview)</a:t>
            </a:r>
          </a:p>
          <a:p>
            <a:pPr>
              <a:spcBef>
                <a:spcPts val="1200"/>
              </a:spcBef>
            </a:pPr>
            <a:r>
              <a:rPr lang="en-US" sz="2000" dirty="0"/>
              <a:t>DEMO</a:t>
            </a:r>
          </a:p>
        </p:txBody>
      </p:sp>
      <p:sp>
        <p:nvSpPr>
          <p:cNvPr id="4" name="Title 3"/>
          <p:cNvSpPr>
            <a:spLocks noGrp="1"/>
          </p:cNvSpPr>
          <p:nvPr>
            <p:ph type="title"/>
          </p:nvPr>
        </p:nvSpPr>
        <p:spPr/>
        <p:txBody>
          <a:bodyPr/>
          <a:lstStyle/>
          <a:p>
            <a:r>
              <a:rPr lang="en-US" sz="2800" dirty="0"/>
              <a:t>Bots in Microsoft Teams</a:t>
            </a:r>
          </a:p>
        </p:txBody>
      </p:sp>
      <p:sp>
        <p:nvSpPr>
          <p:cNvPr id="2" name="Picture Placeholder 1">
            <a:extLst>
              <a:ext uri="{FF2B5EF4-FFF2-40B4-BE49-F238E27FC236}">
                <a16:creationId xmlns:a16="http://schemas.microsoft.com/office/drawing/2014/main" id="{92602059-309C-416B-8268-70E165290427}"/>
              </a:ext>
            </a:extLst>
          </p:cNvPr>
          <p:cNvSpPr>
            <a:spLocks noGrp="1"/>
          </p:cNvSpPr>
          <p:nvPr>
            <p:ph type="pic" sz="quarter" idx="10"/>
          </p:nvPr>
        </p:nvSpPr>
        <p:spPr/>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Conversations</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65138" y="1919804"/>
            <a:ext cx="10653135" cy="615553"/>
          </a:xfrm>
        </p:spPr>
        <p:txBody>
          <a:bodyPr/>
          <a:lstStyle/>
          <a:p>
            <a:r>
              <a:rPr lang="en-US" dirty="0"/>
              <a:t>Series of messages sent between your bot and one or more users. Conversations are in one of the following scopes:</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65137" y="3054450"/>
            <a:ext cx="3480139" cy="1945020"/>
          </a:xfrm>
        </p:spPr>
        <p:txBody>
          <a:bodyPr/>
          <a:lstStyle/>
          <a:p>
            <a:r>
              <a:rPr lang="en-US" sz="2000" b="0" dirty="0">
                <a:latin typeface="+mj-lt"/>
              </a:rPr>
              <a:t>Teams</a:t>
            </a:r>
          </a:p>
          <a:p>
            <a:pPr marL="0" lvl="1" indent="0">
              <a:spcBef>
                <a:spcPts val="900"/>
              </a:spcBef>
              <a:buNone/>
            </a:pPr>
            <a:r>
              <a:rPr lang="en-US" sz="1600" dirty="0"/>
              <a:t>Also called channel conversations, visible to all members of the channel.</a:t>
            </a:r>
          </a:p>
          <a:p>
            <a:endParaRPr lang="en-US" dirty="0">
              <a:latin typeface="+mj-lt"/>
            </a:endParaRPr>
          </a:p>
        </p:txBody>
      </p:sp>
      <p:sp>
        <p:nvSpPr>
          <p:cNvPr id="9" name="Text Placeholder 8">
            <a:extLst>
              <a:ext uri="{FF2B5EF4-FFF2-40B4-BE49-F238E27FC236}">
                <a16:creationId xmlns:a16="http://schemas.microsoft.com/office/drawing/2014/main" id="{E35D727A-44B7-4FF2-A52E-4B01765E81CE}"/>
              </a:ext>
            </a:extLst>
          </p:cNvPr>
          <p:cNvSpPr>
            <a:spLocks noGrp="1"/>
          </p:cNvSpPr>
          <p:nvPr>
            <p:ph type="body" sz="quarter" idx="12"/>
          </p:nvPr>
        </p:nvSpPr>
        <p:spPr>
          <a:xfrm>
            <a:off x="4458495" y="3064030"/>
            <a:ext cx="3480140" cy="807913"/>
          </a:xfrm>
        </p:spPr>
        <p:txBody>
          <a:bodyPr/>
          <a:lstStyle/>
          <a:p>
            <a:r>
              <a:rPr lang="en-US" sz="2000" b="0" dirty="0">
                <a:latin typeface="+mj-lt"/>
              </a:rPr>
              <a:t>Personal</a:t>
            </a:r>
          </a:p>
          <a:p>
            <a:pPr marL="0" lvl="1" indent="0">
              <a:spcBef>
                <a:spcPts val="900"/>
              </a:spcBef>
              <a:buNone/>
            </a:pPr>
            <a:r>
              <a:rPr lang="en-US" sz="1600" dirty="0"/>
              <a:t>Conversations between bots and a single user.</a:t>
            </a:r>
            <a:endParaRPr lang="en-US" dirty="0"/>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8161453" y="3054450"/>
            <a:ext cx="3483864" cy="1483355"/>
          </a:xfrm>
        </p:spPr>
        <p:txBody>
          <a:bodyPr/>
          <a:lstStyle/>
          <a:p>
            <a:r>
              <a:rPr lang="en-US" sz="2000" b="0" dirty="0">
                <a:latin typeface="+mj-lt"/>
              </a:rPr>
              <a:t>Group chat</a:t>
            </a:r>
          </a:p>
          <a:p>
            <a:pPr marL="0" lvl="1" indent="0">
              <a:spcBef>
                <a:spcPts val="900"/>
              </a:spcBef>
              <a:buNone/>
            </a:pPr>
            <a:r>
              <a:rPr lang="en-US" sz="1600" dirty="0"/>
              <a:t>Chat between a bot and two or more users. </a:t>
            </a:r>
          </a:p>
          <a:p>
            <a:pPr marL="0" lvl="1" indent="0">
              <a:spcBef>
                <a:spcPts val="900"/>
              </a:spcBef>
              <a:buNone/>
            </a:pPr>
            <a:r>
              <a:rPr lang="en-US" sz="1600" dirty="0"/>
              <a:t>(In developer preview – Sep 2018)</a:t>
            </a:r>
          </a:p>
        </p:txBody>
      </p:sp>
    </p:spTree>
    <p:extLst>
      <p:ext uri="{BB962C8B-B14F-4D97-AF65-F5344CB8AC3E}">
        <p14:creationId xmlns:p14="http://schemas.microsoft.com/office/powerpoint/2010/main" val="3216294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6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84-83F6-406A-BD8C-95A911EA9445}"/>
              </a:ext>
            </a:extLst>
          </p:cNvPr>
          <p:cNvSpPr>
            <a:spLocks noGrp="1"/>
          </p:cNvSpPr>
          <p:nvPr>
            <p:ph type="title"/>
          </p:nvPr>
        </p:nvSpPr>
        <p:spPr/>
        <p:txBody>
          <a:bodyPr/>
          <a:lstStyle/>
          <a:p>
            <a:r>
              <a:rPr lang="en-US" dirty="0"/>
              <a:t>Bot Events in Microsoft Teams</a:t>
            </a:r>
          </a:p>
        </p:txBody>
      </p:sp>
      <p:sp>
        <p:nvSpPr>
          <p:cNvPr id="20" name="Text Placeholder 19">
            <a:extLst>
              <a:ext uri="{FF2B5EF4-FFF2-40B4-BE49-F238E27FC236}">
                <a16:creationId xmlns:a16="http://schemas.microsoft.com/office/drawing/2014/main" id="{2D307623-3C62-4E97-8DCA-B640723F61F4}"/>
              </a:ext>
            </a:extLst>
          </p:cNvPr>
          <p:cNvSpPr>
            <a:spLocks noGrp="1"/>
          </p:cNvSpPr>
          <p:nvPr>
            <p:ph type="body" sz="quarter" idx="10"/>
          </p:nvPr>
        </p:nvSpPr>
        <p:spPr>
          <a:xfrm>
            <a:off x="465138" y="1919804"/>
            <a:ext cx="11533187" cy="615553"/>
          </a:xfrm>
        </p:spPr>
        <p:txBody>
          <a:bodyPr/>
          <a:lstStyle/>
          <a:p>
            <a:r>
              <a:rPr lang="en-US" dirty="0"/>
              <a:t>Activity objects are used to pass information back and forth between bot and channel (or user). Activities can represent Events, denoted by </a:t>
            </a:r>
            <a:r>
              <a:rPr lang="en-US" dirty="0" err="1"/>
              <a:t>ActivityType</a:t>
            </a:r>
            <a:r>
              <a:rPr lang="en-US" dirty="0"/>
              <a:t> == ‘</a:t>
            </a:r>
            <a:r>
              <a:rPr lang="en-US" dirty="0" err="1"/>
              <a:t>conversationUpdate</a:t>
            </a:r>
            <a:r>
              <a:rPr lang="en-US" dirty="0"/>
              <a:t>’</a:t>
            </a:r>
          </a:p>
        </p:txBody>
      </p:sp>
      <p:sp>
        <p:nvSpPr>
          <p:cNvPr id="7" name="Text Placeholder 20">
            <a:extLst>
              <a:ext uri="{FF2B5EF4-FFF2-40B4-BE49-F238E27FC236}">
                <a16:creationId xmlns:a16="http://schemas.microsoft.com/office/drawing/2014/main" id="{F9E6E8C0-4F78-400F-B5DC-6857683CCCA1}"/>
              </a:ext>
            </a:extLst>
          </p:cNvPr>
          <p:cNvSpPr txBox="1">
            <a:spLocks/>
          </p:cNvSpPr>
          <p:nvPr/>
        </p:nvSpPr>
        <p:spPr>
          <a:xfrm>
            <a:off x="465138" y="3098983"/>
            <a:ext cx="2743200" cy="184665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b="1" kern="1200" spc="0" baseline="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Team Member Events</a:t>
            </a:r>
          </a:p>
          <a:p>
            <a:pPr marL="0" lvl="1" indent="0">
              <a:spcBef>
                <a:spcPts val="900"/>
              </a:spcBef>
              <a:buNone/>
            </a:pPr>
            <a:r>
              <a:rPr lang="en-US" dirty="0" err="1">
                <a:latin typeface="Consolas" panose="020B0609020204030204" pitchFamily="49" charset="0"/>
              </a:rPr>
              <a:t>teamMemberAdded</a:t>
            </a:r>
            <a:endParaRPr lang="en-US" dirty="0">
              <a:latin typeface="Consolas" panose="020B0609020204030204" pitchFamily="49" charset="0"/>
            </a:endParaRPr>
          </a:p>
          <a:p>
            <a:pPr marL="0" lvl="1" indent="0">
              <a:spcBef>
                <a:spcPts val="900"/>
              </a:spcBef>
              <a:buNone/>
            </a:pPr>
            <a:r>
              <a:rPr lang="en-US" dirty="0" err="1">
                <a:latin typeface="Consolas" panose="020B0609020204030204" pitchFamily="49" charset="0"/>
              </a:rPr>
              <a:t>teamMemberRemoved</a:t>
            </a:r>
            <a:endParaRPr lang="en-US" dirty="0">
              <a:latin typeface="Consolas" panose="020B0609020204030204" pitchFamily="49" charset="0"/>
            </a:endParaRPr>
          </a:p>
          <a:p>
            <a:pPr marL="0" lvl="1" indent="0">
              <a:spcBef>
                <a:spcPts val="900"/>
              </a:spcBef>
              <a:buNone/>
            </a:pPr>
            <a:r>
              <a:rPr lang="en-US" dirty="0"/>
              <a:t>Payload object contains </a:t>
            </a:r>
            <a:br>
              <a:rPr lang="en-US" dirty="0"/>
            </a:br>
            <a:r>
              <a:rPr lang="en-US" dirty="0"/>
              <a:t>added/removed members</a:t>
            </a:r>
          </a:p>
          <a:p>
            <a:pPr marL="0" lvl="1" indent="0">
              <a:spcBef>
                <a:spcPts val="900"/>
              </a:spcBef>
              <a:buNone/>
            </a:pPr>
            <a:r>
              <a:rPr lang="en-US" dirty="0">
                <a:latin typeface="+mj-lt"/>
              </a:rPr>
              <a:t>*Adding bot fires this event</a:t>
            </a:r>
          </a:p>
        </p:txBody>
      </p:sp>
      <p:sp>
        <p:nvSpPr>
          <p:cNvPr id="8" name="Text Placeholder 21">
            <a:extLst>
              <a:ext uri="{FF2B5EF4-FFF2-40B4-BE49-F238E27FC236}">
                <a16:creationId xmlns:a16="http://schemas.microsoft.com/office/drawing/2014/main" id="{D4779977-DDAC-422B-B206-C6292FE6BA24}"/>
              </a:ext>
            </a:extLst>
          </p:cNvPr>
          <p:cNvSpPr txBox="1">
            <a:spLocks/>
          </p:cNvSpPr>
          <p:nvPr/>
        </p:nvSpPr>
        <p:spPr>
          <a:xfrm>
            <a:off x="3688615" y="3098982"/>
            <a:ext cx="2743200" cy="184665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Channel Events</a:t>
            </a:r>
          </a:p>
          <a:p>
            <a:r>
              <a:rPr lang="en-US" b="0" dirty="0" err="1">
                <a:solidFill>
                  <a:schemeClr val="tx1"/>
                </a:solidFill>
                <a:latin typeface="Consolas" panose="020B0609020204030204" pitchFamily="49" charset="0"/>
              </a:rPr>
              <a:t>channelCreated</a:t>
            </a:r>
            <a:endParaRPr lang="en-US" b="0" dirty="0">
              <a:solidFill>
                <a:schemeClr val="tx1"/>
              </a:solidFill>
              <a:latin typeface="Consolas" panose="020B0609020204030204" pitchFamily="49" charset="0"/>
            </a:endParaRPr>
          </a:p>
          <a:p>
            <a:r>
              <a:rPr lang="en-US" b="0" dirty="0" err="1">
                <a:solidFill>
                  <a:schemeClr val="tx1"/>
                </a:solidFill>
                <a:latin typeface="Consolas" panose="020B0609020204030204" pitchFamily="49" charset="0"/>
              </a:rPr>
              <a:t>channelRenamed</a:t>
            </a:r>
            <a:endParaRPr lang="en-US" b="0" dirty="0">
              <a:solidFill>
                <a:schemeClr val="tx1"/>
              </a:solidFill>
              <a:latin typeface="Consolas" panose="020B0609020204030204" pitchFamily="49" charset="0"/>
            </a:endParaRPr>
          </a:p>
          <a:p>
            <a:r>
              <a:rPr lang="en-US" b="0" dirty="0" err="1">
                <a:solidFill>
                  <a:schemeClr val="tx1"/>
                </a:solidFill>
                <a:latin typeface="Consolas" panose="020B0609020204030204" pitchFamily="49" charset="0"/>
              </a:rPr>
              <a:t>channelDeleted</a:t>
            </a:r>
            <a:endParaRPr lang="en-US" b="0" dirty="0">
              <a:solidFill>
                <a:schemeClr val="tx1"/>
              </a:solidFill>
              <a:latin typeface="Consolas" panose="020B0609020204030204" pitchFamily="49" charset="0"/>
            </a:endParaRPr>
          </a:p>
          <a:p>
            <a:r>
              <a:rPr lang="en-US" dirty="0" err="1">
                <a:solidFill>
                  <a:schemeClr val="tx1"/>
                </a:solidFill>
                <a:latin typeface="+mj-lt"/>
              </a:rPr>
              <a:t>ChannelData</a:t>
            </a:r>
            <a:r>
              <a:rPr lang="en-US" dirty="0">
                <a:solidFill>
                  <a:schemeClr val="tx1"/>
                </a:solidFill>
                <a:latin typeface="+mj-lt"/>
              </a:rPr>
              <a:t> object reflects current state</a:t>
            </a:r>
          </a:p>
        </p:txBody>
      </p:sp>
      <p:sp>
        <p:nvSpPr>
          <p:cNvPr id="9" name="Text Placeholder 22">
            <a:extLst>
              <a:ext uri="{FF2B5EF4-FFF2-40B4-BE49-F238E27FC236}">
                <a16:creationId xmlns:a16="http://schemas.microsoft.com/office/drawing/2014/main" id="{ACC4CFA5-A1C0-4191-B347-4AAEBF8C57F9}"/>
              </a:ext>
            </a:extLst>
          </p:cNvPr>
          <p:cNvSpPr txBox="1">
            <a:spLocks/>
          </p:cNvSpPr>
          <p:nvPr/>
        </p:nvSpPr>
        <p:spPr>
          <a:xfrm>
            <a:off x="9014349" y="3098983"/>
            <a:ext cx="2636183" cy="148335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Reactions</a:t>
            </a:r>
          </a:p>
          <a:p>
            <a:r>
              <a:rPr lang="en-US" b="0" dirty="0" err="1">
                <a:solidFill>
                  <a:schemeClr val="tx1"/>
                </a:solidFill>
                <a:latin typeface="Consolas" panose="020B0609020204030204" pitchFamily="49" charset="0"/>
              </a:rPr>
              <a:t>reactionsAdded</a:t>
            </a:r>
            <a:endParaRPr lang="en-US" b="0" dirty="0">
              <a:solidFill>
                <a:schemeClr val="tx1"/>
              </a:solidFill>
              <a:latin typeface="Consolas" panose="020B0609020204030204" pitchFamily="49" charset="0"/>
            </a:endParaRPr>
          </a:p>
          <a:p>
            <a:r>
              <a:rPr lang="en-US" b="0" dirty="0" err="1">
                <a:solidFill>
                  <a:schemeClr val="tx1"/>
                </a:solidFill>
                <a:latin typeface="Consolas" panose="020B0609020204030204" pitchFamily="49" charset="0"/>
              </a:rPr>
              <a:t>reactionsRemoved</a:t>
            </a:r>
            <a:endParaRPr lang="en-US" b="0" dirty="0">
              <a:solidFill>
                <a:schemeClr val="tx1"/>
              </a:solidFill>
              <a:latin typeface="Consolas" panose="020B0609020204030204" pitchFamily="49" charset="0"/>
            </a:endParaRPr>
          </a:p>
          <a:p>
            <a:r>
              <a:rPr lang="en-US" dirty="0" err="1">
                <a:solidFill>
                  <a:schemeClr val="tx1"/>
                </a:solidFill>
                <a:latin typeface="+mj-lt"/>
              </a:rPr>
              <a:t>replyToId</a:t>
            </a:r>
            <a:r>
              <a:rPr lang="en-US" dirty="0">
                <a:solidFill>
                  <a:schemeClr val="tx1"/>
                </a:solidFill>
                <a:latin typeface="+mj-lt"/>
              </a:rPr>
              <a:t> contains the ID of the specific message</a:t>
            </a:r>
          </a:p>
        </p:txBody>
      </p:sp>
      <p:sp>
        <p:nvSpPr>
          <p:cNvPr id="10" name="Text Placeholder 22">
            <a:extLst>
              <a:ext uri="{FF2B5EF4-FFF2-40B4-BE49-F238E27FC236}">
                <a16:creationId xmlns:a16="http://schemas.microsoft.com/office/drawing/2014/main" id="{99A63CAB-DC98-441A-9F4B-5E00E9633396}"/>
              </a:ext>
            </a:extLst>
          </p:cNvPr>
          <p:cNvSpPr txBox="1">
            <a:spLocks/>
          </p:cNvSpPr>
          <p:nvPr/>
        </p:nvSpPr>
        <p:spPr>
          <a:xfrm>
            <a:off x="6231731" y="3098983"/>
            <a:ext cx="2636183" cy="1154162"/>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Team Events</a:t>
            </a:r>
          </a:p>
          <a:p>
            <a:r>
              <a:rPr lang="en-US" b="0" dirty="0" err="1">
                <a:solidFill>
                  <a:schemeClr val="tx1"/>
                </a:solidFill>
                <a:latin typeface="Consolas" panose="020B0609020204030204" pitchFamily="49" charset="0"/>
              </a:rPr>
              <a:t>teamRenamed</a:t>
            </a:r>
            <a:endParaRPr lang="en-US" b="0" dirty="0">
              <a:solidFill>
                <a:schemeClr val="tx1"/>
              </a:solidFill>
              <a:latin typeface="Consolas" panose="020B0609020204030204" pitchFamily="49" charset="0"/>
            </a:endParaRPr>
          </a:p>
          <a:p>
            <a:r>
              <a:rPr lang="en-US" dirty="0" err="1">
                <a:solidFill>
                  <a:schemeClr val="tx1"/>
                </a:solidFill>
                <a:latin typeface="+mj-lt"/>
              </a:rPr>
              <a:t>ChannelData</a:t>
            </a:r>
            <a:r>
              <a:rPr lang="en-US" dirty="0">
                <a:solidFill>
                  <a:schemeClr val="tx1"/>
                </a:solidFill>
                <a:latin typeface="+mj-lt"/>
              </a:rPr>
              <a:t> object reflects current state</a:t>
            </a:r>
          </a:p>
        </p:txBody>
      </p:sp>
    </p:spTree>
    <p:extLst>
      <p:ext uri="{BB962C8B-B14F-4D97-AF65-F5344CB8AC3E}">
        <p14:creationId xmlns:p14="http://schemas.microsoft.com/office/powerpoint/2010/main" val="35440712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Teams Context</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65138" y="1919804"/>
            <a:ext cx="11196031" cy="923330"/>
          </a:xfrm>
        </p:spPr>
        <p:txBody>
          <a:bodyPr/>
          <a:lstStyle/>
          <a:p>
            <a:r>
              <a:rPr lang="en-US" dirty="0"/>
              <a:t>Your bot can access additional context about the team or chat, such as user profile. This information can be used to enrich your bot's functionality and provide a more personalized experience.</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65138" y="3214124"/>
            <a:ext cx="5299574" cy="3086358"/>
          </a:xfrm>
        </p:spPr>
        <p:txBody>
          <a:bodyPr/>
          <a:lstStyle/>
          <a:p>
            <a:r>
              <a:rPr lang="en-US" sz="1800" dirty="0"/>
              <a:t>Members in conversation</a:t>
            </a:r>
          </a:p>
          <a:p>
            <a:pPr marL="0" lvl="1" indent="0">
              <a:buNone/>
            </a:pPr>
            <a:r>
              <a:rPr lang="en-US" dirty="0">
                <a:latin typeface="Consolas" panose="020B0609020204030204" pitchFamily="49" charset="0"/>
              </a:rPr>
              <a:t>var </a:t>
            </a:r>
            <a:r>
              <a:rPr lang="en-US" dirty="0" err="1">
                <a:latin typeface="Consolas" panose="020B0609020204030204" pitchFamily="49" charset="0"/>
              </a:rPr>
              <a:t>mbrs</a:t>
            </a:r>
            <a:r>
              <a:rPr lang="en-US" dirty="0">
                <a:latin typeface="Consolas" panose="020B0609020204030204" pitchFamily="49" charset="0"/>
              </a:rPr>
              <a:t> = await </a:t>
            </a:r>
            <a:r>
              <a:rPr lang="en-US" dirty="0" err="1">
                <a:latin typeface="Consolas" panose="020B0609020204030204" pitchFamily="49" charset="0"/>
              </a:rPr>
              <a:t>connector.Conversations</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GetConversationMembersAsync</a:t>
            </a:r>
            <a:r>
              <a:rPr lang="en-US" dirty="0">
                <a:latin typeface="Consolas" panose="020B0609020204030204" pitchFamily="49" charset="0"/>
              </a:rPr>
              <a:t>(</a:t>
            </a:r>
          </a:p>
          <a:p>
            <a:pPr marL="0" lvl="1" indent="0">
              <a:buNone/>
            </a:pPr>
            <a:r>
              <a:rPr lang="en-US" dirty="0">
                <a:latin typeface="Consolas" panose="020B0609020204030204" pitchFamily="49" charset="0"/>
              </a:rPr>
              <a:t>    </a:t>
            </a:r>
            <a:r>
              <a:rPr lang="en-US" dirty="0" err="1">
                <a:latin typeface="Consolas" panose="020B0609020204030204" pitchFamily="49" charset="0"/>
              </a:rPr>
              <a:t>message.Conversation.Id</a:t>
            </a:r>
            <a:br>
              <a:rPr lang="en-US" dirty="0">
                <a:latin typeface="Consolas" panose="020B0609020204030204" pitchFamily="49" charset="0"/>
              </a:rPr>
            </a:br>
            <a:r>
              <a:rPr lang="en-US" dirty="0">
                <a:latin typeface="Consolas" panose="020B0609020204030204" pitchFamily="49" charset="0"/>
              </a:rPr>
              <a:t>  );</a:t>
            </a:r>
          </a:p>
          <a:p>
            <a:pPr marL="0" lvl="1" indent="0">
              <a:buNone/>
            </a:pPr>
            <a:endParaRPr lang="en-US" dirty="0">
              <a:latin typeface="Consolas" panose="020B0609020204030204" pitchFamily="49" charset="0"/>
            </a:endParaRPr>
          </a:p>
          <a:p>
            <a:pPr marL="0" lvl="1" indent="0">
              <a:buNone/>
            </a:pPr>
            <a:r>
              <a:rPr lang="en-US" dirty="0">
                <a:latin typeface="Consolas" panose="020B0609020204030204" pitchFamily="49" charset="0"/>
              </a:rPr>
              <a:t>foreach (var </a:t>
            </a:r>
            <a:r>
              <a:rPr lang="en-US" dirty="0" err="1">
                <a:latin typeface="Consolas" panose="020B0609020204030204" pitchFamily="49" charset="0"/>
              </a:rPr>
              <a:t>mbr</a:t>
            </a:r>
            <a:r>
              <a:rPr lang="en-US" dirty="0">
                <a:latin typeface="Consolas" panose="020B0609020204030204" pitchFamily="49" charset="0"/>
              </a:rPr>
              <a:t> in </a:t>
            </a:r>
            <a:r>
              <a:rPr lang="en-US" dirty="0" err="1">
                <a:latin typeface="Consolas" panose="020B0609020204030204" pitchFamily="49" charset="0"/>
              </a:rPr>
              <a:t>mbrs.AsTeamsChannelAccounts</a:t>
            </a:r>
            <a:r>
              <a:rPr lang="en-US" dirty="0">
                <a:latin typeface="Consolas" panose="020B0609020204030204" pitchFamily="49" charset="0"/>
              </a:rPr>
              <a:t>())</a:t>
            </a:r>
          </a:p>
          <a:p>
            <a:pPr marL="0" lvl="1" indent="0">
              <a:buNone/>
            </a:pPr>
            <a:r>
              <a:rPr lang="en-US" dirty="0">
                <a:latin typeface="Consolas" panose="020B0609020204030204" pitchFamily="49" charset="0"/>
              </a:rPr>
              <a:t>{</a:t>
            </a:r>
          </a:p>
          <a:p>
            <a:pPr marL="0" lvl="1" indent="0">
              <a:buNone/>
            </a:pPr>
            <a:r>
              <a:rPr lang="en-US" dirty="0">
                <a:latin typeface="Consolas" panose="020B0609020204030204" pitchFamily="49" charset="0"/>
              </a:rPr>
              <a:t> [...]</a:t>
            </a:r>
          </a:p>
          <a:p>
            <a:pPr marL="0" lvl="1" indent="0">
              <a:buNone/>
            </a:pPr>
            <a:r>
              <a:rPr lang="en-US" dirty="0">
                <a:latin typeface="Consolas" panose="020B0609020204030204" pitchFamily="49" charset="0"/>
              </a:rPr>
              <a:t>}</a:t>
            </a:r>
          </a:p>
          <a:p>
            <a:endParaRPr lang="en-US" dirty="0"/>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6698751" y="3214124"/>
            <a:ext cx="5299574" cy="2181366"/>
          </a:xfrm>
        </p:spPr>
        <p:txBody>
          <a:bodyPr/>
          <a:lstStyle/>
          <a:p>
            <a:r>
              <a:rPr lang="en-US" sz="1800" dirty="0"/>
              <a:t>Channels in Team</a:t>
            </a:r>
          </a:p>
          <a:p>
            <a:r>
              <a:rPr lang="en-US" b="0" dirty="0" err="1">
                <a:solidFill>
                  <a:schemeClr val="tx1"/>
                </a:solidFill>
                <a:latin typeface="Consolas" panose="020B0609020204030204" pitchFamily="49" charset="0"/>
              </a:rPr>
              <a:t>ConversationList</a:t>
            </a:r>
            <a:r>
              <a:rPr lang="en-US" b="0" dirty="0">
                <a:solidFill>
                  <a:schemeClr val="tx1"/>
                </a:solidFill>
                <a:latin typeface="Consolas" panose="020B0609020204030204" pitchFamily="49" charset="0"/>
              </a:rPr>
              <a:t> channels =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client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GetTeamsConnectorClient</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FetchChannelList</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activity.GetChannelData</a:t>
            </a:r>
            <a:r>
              <a:rPr lang="en-US" b="0" dirty="0">
                <a:solidFill>
                  <a:schemeClr val="tx1"/>
                </a:solidFill>
                <a:latin typeface="Consolas" panose="020B0609020204030204" pitchFamily="49" charset="0"/>
              </a:rPr>
              <a:t>&lt;</a:t>
            </a:r>
            <a:r>
              <a:rPr lang="en-US" b="0" dirty="0" err="1">
                <a:solidFill>
                  <a:schemeClr val="tx1"/>
                </a:solidFill>
                <a:latin typeface="Consolas" panose="020B0609020204030204" pitchFamily="49" charset="0"/>
              </a:rPr>
              <a:t>TeamsChannelData</a:t>
            </a:r>
            <a:r>
              <a:rPr lang="en-US" b="0" dirty="0">
                <a:solidFill>
                  <a:schemeClr val="tx1"/>
                </a:solidFill>
                <a:latin typeface="Consolas" panose="020B0609020204030204" pitchFamily="49" charset="0"/>
              </a:rPr>
              <a:t>&gt;()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Team.Id</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p>
        </p:txBody>
      </p:sp>
    </p:spTree>
    <p:extLst>
      <p:ext uri="{BB962C8B-B14F-4D97-AF65-F5344CB8AC3E}">
        <p14:creationId xmlns:p14="http://schemas.microsoft.com/office/powerpoint/2010/main" val="2874352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Proactive Messaging</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65138" y="1919804"/>
            <a:ext cx="11196031" cy="307777"/>
          </a:xfrm>
        </p:spPr>
        <p:txBody>
          <a:bodyPr/>
          <a:lstStyle/>
          <a:p>
            <a:r>
              <a:rPr lang="en-US" dirty="0">
                <a:latin typeface="+mj-lt"/>
              </a:rPr>
              <a:t>A proactive message is an activity</a:t>
            </a:r>
            <a:r>
              <a:rPr lang="en-US" baseline="0" dirty="0">
                <a:latin typeface="+mj-lt"/>
              </a:rPr>
              <a:t> sent by a bot to start a conversation</a:t>
            </a:r>
            <a:endParaRPr lang="en-US" dirty="0">
              <a:latin typeface="+mj-lt"/>
            </a:endParaRP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65138" y="3214124"/>
            <a:ext cx="5299574" cy="1945020"/>
          </a:xfrm>
        </p:spPr>
        <p:txBody>
          <a:bodyPr/>
          <a:lstStyle/>
          <a:p>
            <a:r>
              <a:rPr lang="en-US" sz="1800" dirty="0"/>
              <a:t>Start Personal conversation</a:t>
            </a:r>
          </a:p>
          <a:p>
            <a:r>
              <a:rPr lang="en-US" b="0" dirty="0">
                <a:solidFill>
                  <a:schemeClr val="tx1"/>
                </a:solidFill>
                <a:latin typeface="+mj-lt"/>
              </a:rPr>
              <a:t>Must have user’s information cached</a:t>
            </a:r>
          </a:p>
          <a:p>
            <a:pPr marL="285750" indent="-285750">
              <a:buFont typeface="Arial" panose="020B0604020202020204" pitchFamily="34" charset="0"/>
              <a:buChar char="•"/>
            </a:pPr>
            <a:r>
              <a:rPr lang="en-US" b="0" dirty="0">
                <a:solidFill>
                  <a:schemeClr val="tx1"/>
                </a:solidFill>
                <a:latin typeface="+mj-lt"/>
              </a:rPr>
              <a:t>From team roster</a:t>
            </a:r>
          </a:p>
          <a:p>
            <a:pPr marL="285750" indent="-285750">
              <a:buFont typeface="Arial" panose="020B0604020202020204" pitchFamily="34" charset="0"/>
              <a:buChar char="•"/>
            </a:pPr>
            <a:r>
              <a:rPr lang="en-US" b="0" dirty="0">
                <a:solidFill>
                  <a:schemeClr val="tx1"/>
                </a:solidFill>
                <a:latin typeface="+mj-lt"/>
              </a:rPr>
              <a:t>From previous interaction with user</a:t>
            </a:r>
          </a:p>
          <a:p>
            <a:pPr marL="285750" indent="-285750">
              <a:buFont typeface="Arial" panose="020B0604020202020204" pitchFamily="34" charset="0"/>
              <a:buChar char="•"/>
            </a:pPr>
            <a:r>
              <a:rPr lang="en-US" b="0" dirty="0">
                <a:solidFill>
                  <a:schemeClr val="tx1"/>
                </a:solidFill>
                <a:latin typeface="+mj-lt"/>
              </a:rPr>
              <a:t>From </a:t>
            </a:r>
            <a:r>
              <a:rPr lang="en-US" b="0" dirty="0" err="1">
                <a:solidFill>
                  <a:schemeClr val="tx1"/>
                </a:solidFill>
                <a:latin typeface="Consolas" panose="020B0609020204030204" pitchFamily="49" charset="0"/>
              </a:rPr>
              <a:t>conversationUpdate</a:t>
            </a:r>
            <a:r>
              <a:rPr lang="en-US" b="0" dirty="0">
                <a:solidFill>
                  <a:schemeClr val="tx1"/>
                </a:solidFill>
                <a:latin typeface="+mj-lt"/>
              </a:rPr>
              <a:t> events</a:t>
            </a:r>
          </a:p>
          <a:p>
            <a:r>
              <a:rPr lang="en-US" b="0" dirty="0">
                <a:solidFill>
                  <a:schemeClr val="tx1"/>
                </a:solidFill>
                <a:latin typeface="+mj-lt"/>
              </a:rPr>
              <a:t>Use the </a:t>
            </a:r>
            <a:r>
              <a:rPr lang="en-US" b="0" dirty="0" err="1">
                <a:solidFill>
                  <a:schemeClr val="tx1"/>
                </a:solidFill>
                <a:latin typeface="Consolas" panose="020B0609020204030204" pitchFamily="49" charset="0"/>
              </a:rPr>
              <a:t>CreateOrGetDirectConversation</a:t>
            </a:r>
            <a:r>
              <a:rPr lang="en-US" b="0" dirty="0">
                <a:solidFill>
                  <a:schemeClr val="tx1"/>
                </a:solidFill>
                <a:latin typeface="+mj-lt"/>
              </a:rPr>
              <a:t> method</a:t>
            </a:r>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6698751" y="3214124"/>
            <a:ext cx="5299574" cy="3214598"/>
          </a:xfrm>
        </p:spPr>
        <p:txBody>
          <a:bodyPr/>
          <a:lstStyle/>
          <a:p>
            <a:r>
              <a:rPr lang="en-US" sz="1800" dirty="0"/>
              <a:t>Start Channel conversation</a:t>
            </a:r>
          </a:p>
          <a:p>
            <a:r>
              <a:rPr lang="en-US" b="0" dirty="0">
                <a:solidFill>
                  <a:schemeClr val="tx1"/>
                </a:solidFill>
                <a:latin typeface="+mj-lt"/>
              </a:rPr>
              <a:t>Must have channel information cached</a:t>
            </a:r>
          </a:p>
          <a:p>
            <a:pPr marL="285750" indent="-285750">
              <a:buFont typeface="Arial" panose="020B0604020202020204" pitchFamily="34" charset="0"/>
              <a:buChar char="•"/>
            </a:pPr>
            <a:r>
              <a:rPr lang="en-US" b="0" dirty="0">
                <a:solidFill>
                  <a:schemeClr val="tx1"/>
                </a:solidFill>
                <a:latin typeface="+mj-lt"/>
              </a:rPr>
              <a:t>From previous interaction in channel</a:t>
            </a:r>
          </a:p>
          <a:p>
            <a:pPr marL="285750" lvl="0" indent="-285750">
              <a:buFont typeface="Arial" panose="020B0604020202020204" pitchFamily="34" charset="0"/>
              <a:buChar char="•"/>
            </a:pPr>
            <a:r>
              <a:rPr lang="en-US" b="0" dirty="0">
                <a:solidFill>
                  <a:srgbClr val="2F2F2F"/>
                </a:solidFill>
                <a:latin typeface="Segoe UI Semibold"/>
              </a:rPr>
              <a:t>From </a:t>
            </a:r>
            <a:r>
              <a:rPr lang="en-US" b="0" dirty="0" err="1">
                <a:solidFill>
                  <a:srgbClr val="2F2F2F"/>
                </a:solidFill>
                <a:latin typeface="Consolas" panose="020B0609020204030204" pitchFamily="49" charset="0"/>
              </a:rPr>
              <a:t>conversationUpdate</a:t>
            </a:r>
            <a:r>
              <a:rPr lang="en-US" b="0" dirty="0">
                <a:solidFill>
                  <a:srgbClr val="2F2F2F"/>
                </a:solidFill>
                <a:latin typeface="Segoe UI Semibold"/>
              </a:rPr>
              <a:t> events</a:t>
            </a:r>
          </a:p>
          <a:p>
            <a:r>
              <a:rPr lang="en-US" b="0" dirty="0">
                <a:solidFill>
                  <a:schemeClr val="tx1"/>
                </a:solidFill>
                <a:latin typeface="+mj-lt"/>
              </a:rPr>
              <a:t>To create conversation:</a:t>
            </a:r>
          </a:p>
          <a:p>
            <a:pPr marL="285750" indent="-285750">
              <a:buFont typeface="Arial" panose="020B0604020202020204" pitchFamily="34" charset="0"/>
              <a:buChar char="•"/>
            </a:pPr>
            <a:r>
              <a:rPr lang="en-US" b="0" dirty="0">
                <a:solidFill>
                  <a:schemeClr val="tx1"/>
                </a:solidFill>
                <a:latin typeface="+mj-lt"/>
              </a:rPr>
              <a:t>Create </a:t>
            </a:r>
            <a:r>
              <a:rPr lang="en-US" b="0" dirty="0" err="1">
                <a:solidFill>
                  <a:schemeClr val="tx1"/>
                </a:solidFill>
                <a:latin typeface="Consolas" panose="020B0609020204030204" pitchFamily="49" charset="0"/>
              </a:rPr>
              <a:t>ConnectorClient</a:t>
            </a:r>
            <a:r>
              <a:rPr lang="en-US" b="0" dirty="0">
                <a:solidFill>
                  <a:schemeClr val="tx1"/>
                </a:solidFill>
                <a:latin typeface="+mj-lt"/>
              </a:rPr>
              <a:t> with service Uri</a:t>
            </a:r>
          </a:p>
          <a:p>
            <a:pPr marL="285750" indent="-285750">
              <a:buFont typeface="Arial" panose="020B0604020202020204" pitchFamily="34" charset="0"/>
              <a:buChar char="•"/>
            </a:pPr>
            <a:r>
              <a:rPr lang="en-US" b="0" dirty="0">
                <a:solidFill>
                  <a:schemeClr val="tx1"/>
                </a:solidFill>
                <a:latin typeface="+mj-lt"/>
              </a:rPr>
              <a:t>Call </a:t>
            </a:r>
            <a:r>
              <a:rPr lang="en-US" b="0" dirty="0" err="1">
                <a:solidFill>
                  <a:schemeClr val="tx1"/>
                </a:solidFill>
                <a:latin typeface="Consolas" panose="020B0609020204030204" pitchFamily="49" charset="0"/>
              </a:rPr>
              <a:t>connector.Conversations.CreateConversationAsync</a:t>
            </a:r>
            <a:r>
              <a:rPr lang="en-US" b="0" dirty="0">
                <a:solidFill>
                  <a:schemeClr val="tx1"/>
                </a:solidFill>
                <a:latin typeface="+mj-lt"/>
              </a:rPr>
              <a:t>, passing channel account for bot</a:t>
            </a:r>
          </a:p>
          <a:p>
            <a:pPr marL="285750" indent="-285750">
              <a:buFont typeface="Arial" panose="020B0604020202020204" pitchFamily="34" charset="0"/>
              <a:buChar char="•"/>
            </a:pPr>
            <a:r>
              <a:rPr lang="en-US" b="0" dirty="0">
                <a:solidFill>
                  <a:schemeClr val="tx1"/>
                </a:solidFill>
                <a:latin typeface="+mj-lt"/>
              </a:rPr>
              <a:t>Set </a:t>
            </a:r>
            <a:r>
              <a:rPr lang="en-US" b="0" dirty="0">
                <a:solidFill>
                  <a:schemeClr val="tx1"/>
                </a:solidFill>
                <a:latin typeface="Consolas" panose="020B0609020204030204" pitchFamily="49" charset="0"/>
              </a:rPr>
              <a:t>Conversation</a:t>
            </a:r>
            <a:r>
              <a:rPr lang="en-US" b="0" dirty="0">
                <a:solidFill>
                  <a:schemeClr val="tx1"/>
                </a:solidFill>
                <a:latin typeface="+mj-lt"/>
              </a:rPr>
              <a:t> property of new message</a:t>
            </a:r>
          </a:p>
          <a:p>
            <a:pPr marL="285750" indent="-285750">
              <a:buFont typeface="Arial" panose="020B0604020202020204" pitchFamily="34" charset="0"/>
              <a:buChar char="•"/>
            </a:pPr>
            <a:r>
              <a:rPr lang="en-US" b="0" dirty="0">
                <a:solidFill>
                  <a:schemeClr val="tx1"/>
                </a:solidFill>
                <a:latin typeface="+mj-lt"/>
              </a:rPr>
              <a:t>Call </a:t>
            </a:r>
            <a:r>
              <a:rPr lang="en-US" b="0" dirty="0" err="1">
                <a:solidFill>
                  <a:schemeClr val="tx1"/>
                </a:solidFill>
                <a:latin typeface="Consolas" panose="020B0609020204030204" pitchFamily="49" charset="0"/>
              </a:rPr>
              <a:t>connector.Conversations.SendToConversationAsync</a:t>
            </a:r>
            <a:endParaRPr lang="en-US" b="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12265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Activity Feed</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65139" y="2005456"/>
            <a:ext cx="4672346" cy="3570145"/>
          </a:xfrm>
        </p:spPr>
        <p:txBody>
          <a:bodyPr/>
          <a:lstStyle/>
          <a:p>
            <a:pPr>
              <a:spcBef>
                <a:spcPts val="1200"/>
              </a:spcBef>
            </a:pPr>
            <a:r>
              <a:rPr lang="en-US" sz="1600" dirty="0"/>
              <a:t>Optionally send personal chat messages into the feed as preview cards summarizing your app's activity. </a:t>
            </a:r>
          </a:p>
          <a:p>
            <a:pPr>
              <a:spcBef>
                <a:spcPts val="1200"/>
              </a:spcBef>
            </a:pPr>
            <a:r>
              <a:rPr lang="en-US" sz="1600" dirty="0"/>
              <a:t>Construct the message such that choosing the card navigates the user straight to the message or object that triggered the notification, such as an entity in a tab. </a:t>
            </a:r>
          </a:p>
          <a:p>
            <a:pPr>
              <a:spcBef>
                <a:spcPts val="1200"/>
              </a:spcBef>
            </a:pPr>
            <a:r>
              <a:rPr lang="en-US" sz="1600" dirty="0"/>
              <a:t>Must include Text and Summary properties</a:t>
            </a:r>
          </a:p>
          <a:p>
            <a:pPr>
              <a:spcBef>
                <a:spcPts val="1200"/>
              </a:spcBef>
            </a:pPr>
            <a:endParaRPr lang="en-US" sz="1600" b="0" dirty="0">
              <a:latin typeface="+mj-lt"/>
            </a:endParaRPr>
          </a:p>
          <a:p>
            <a:endParaRPr lang="en-US" sz="1800" dirty="0"/>
          </a:p>
        </p:txBody>
      </p:sp>
      <p:pic>
        <p:nvPicPr>
          <p:cNvPr id="1026" name="Picture 2" descr="Activity feed example">
            <a:extLst>
              <a:ext uri="{FF2B5EF4-FFF2-40B4-BE49-F238E27FC236}">
                <a16:creationId xmlns:a16="http://schemas.microsoft.com/office/drawing/2014/main" id="{B74CD0F6-F180-4971-8756-4D4A16C4F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9750" y="1958378"/>
            <a:ext cx="5471586" cy="3077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7370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969826" y="673767"/>
            <a:ext cx="7952198" cy="6477167"/>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65138" y="632779"/>
            <a:ext cx="5249591" cy="411162"/>
          </a:xfrm>
        </p:spPr>
        <p:txBody>
          <a:bodyPr/>
          <a:lstStyle/>
          <a:p>
            <a:r>
              <a:rPr lang="en-US" dirty="0"/>
              <a:t>Notification only bots</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65138" y="2005456"/>
            <a:ext cx="5653087" cy="3577903"/>
          </a:xfrm>
        </p:spPr>
        <p:txBody>
          <a:bodyPr/>
          <a:lstStyle/>
          <a:p>
            <a:r>
              <a:rPr lang="en-US" sz="2000" dirty="0">
                <a:latin typeface="+mj-lt"/>
              </a:rPr>
              <a:t>Bots can update the activity feed</a:t>
            </a:r>
          </a:p>
          <a:p>
            <a:r>
              <a:rPr lang="en-US" sz="1600" b="0" dirty="0">
                <a:solidFill>
                  <a:schemeClr val="tx1"/>
                </a:solidFill>
              </a:rPr>
              <a:t>If the sole purpose of the bot is to deliver notifications, consider a notification only bot.</a:t>
            </a:r>
          </a:p>
          <a:p>
            <a:endParaRPr lang="en-US" sz="1600" b="0" dirty="0">
              <a:solidFill>
                <a:schemeClr val="tx1"/>
              </a:solidFill>
            </a:endParaRPr>
          </a:p>
          <a:p>
            <a:pPr marL="285750" indent="-285750">
              <a:buFont typeface="Arial" panose="020B0604020202020204" pitchFamily="34" charset="0"/>
              <a:buChar char="•"/>
            </a:pPr>
            <a:r>
              <a:rPr lang="en-US" sz="1600" b="0" dirty="0">
                <a:solidFill>
                  <a:schemeClr val="tx1"/>
                </a:solidFill>
              </a:rPr>
              <a:t>Users cannot message your notification-only bot</a:t>
            </a:r>
          </a:p>
          <a:p>
            <a:pPr marL="285750" indent="-285750">
              <a:buFont typeface="Arial" panose="020B0604020202020204" pitchFamily="34" charset="0"/>
              <a:buChar char="•"/>
            </a:pPr>
            <a:r>
              <a:rPr lang="en-US" sz="1600" b="0" dirty="0">
                <a:solidFill>
                  <a:schemeClr val="tx1"/>
                </a:solidFill>
              </a:rPr>
              <a:t>Users cannot @mention the bot</a:t>
            </a:r>
          </a:p>
          <a:p>
            <a:endParaRPr lang="en-US" sz="1600" b="0" dirty="0">
              <a:solidFill>
                <a:schemeClr val="tx1"/>
              </a:solidFill>
            </a:endParaRPr>
          </a:p>
          <a:p>
            <a:r>
              <a:rPr lang="en-US" sz="2000" dirty="0">
                <a:latin typeface="+mj-lt"/>
              </a:rPr>
              <a:t>bots node</a:t>
            </a:r>
          </a:p>
          <a:p>
            <a:r>
              <a:rPr lang="en-US" sz="1600" b="0" dirty="0" err="1">
                <a:solidFill>
                  <a:schemeClr val="tx1"/>
                </a:solidFill>
              </a:rPr>
              <a:t>isNotificationOnly</a:t>
            </a:r>
            <a:r>
              <a:rPr lang="en-US" sz="1600" b="0" dirty="0">
                <a:solidFill>
                  <a:schemeClr val="tx1"/>
                </a:solidFill>
              </a:rPr>
              <a:t> property</a:t>
            </a:r>
          </a:p>
          <a:p>
            <a:pPr marL="285750" indent="-285750">
              <a:buFont typeface="Arial" panose="020B0604020202020204" pitchFamily="34" charset="0"/>
              <a:buChar char="•"/>
            </a:pPr>
            <a:endParaRPr lang="en-US" sz="1600" b="0" dirty="0">
              <a:solidFill>
                <a:schemeClr val="tx1"/>
              </a:solidFill>
            </a:endParaRPr>
          </a:p>
          <a:p>
            <a:endParaRPr lang="en-US" sz="1800"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678738" y="1176126"/>
            <a:ext cx="5653087" cy="2295628"/>
          </a:xfrm>
        </p:spPr>
        <p:txBody>
          <a:bodyPr/>
          <a:lstStyle/>
          <a:p>
            <a:r>
              <a:rPr lang="en-US" b="0" dirty="0">
                <a:solidFill>
                  <a:schemeClr val="tx1"/>
                </a:solidFill>
                <a:latin typeface="Consolas" panose="020B0609020204030204" pitchFamily="49" charset="0"/>
              </a:rPr>
              <a:t>"bots":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botId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a:solidFill>
                  <a:schemeClr val="tx1"/>
                </a:solidFill>
                <a:highlight>
                  <a:srgbClr val="FFFF00"/>
                </a:highlight>
                <a:latin typeface="Consolas" panose="020B0609020204030204" pitchFamily="49" charset="0"/>
              </a:rPr>
              <a:t>"</a:t>
            </a:r>
            <a:r>
              <a:rPr lang="en-US" b="0" dirty="0" err="1">
                <a:solidFill>
                  <a:schemeClr val="tx1"/>
                </a:solidFill>
                <a:highlight>
                  <a:srgbClr val="FFFF00"/>
                </a:highlight>
                <a:latin typeface="Consolas" panose="020B0609020204030204" pitchFamily="49" charset="0"/>
              </a:rPr>
              <a:t>isNotificationOnly</a:t>
            </a:r>
            <a:r>
              <a:rPr lang="en-US" b="0" dirty="0">
                <a:solidFill>
                  <a:schemeClr val="tx1"/>
                </a:solidFill>
                <a:highlight>
                  <a:srgbClr val="FFFF00"/>
                </a:highlight>
                <a:latin typeface="Consolas" panose="020B0609020204030204" pitchFamily="49" charset="0"/>
              </a:rPr>
              <a:t>":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spTree>
    <p:extLst>
      <p:ext uri="{BB962C8B-B14F-4D97-AF65-F5344CB8AC3E}">
        <p14:creationId xmlns:p14="http://schemas.microsoft.com/office/powerpoint/2010/main" val="13674721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800" dirty="0"/>
              <a:t>Sending and Receiving files</a:t>
            </a:r>
            <a:endParaRPr lang="en-US" dirty="0"/>
          </a:p>
        </p:txBody>
      </p:sp>
    </p:spTree>
    <p:extLst>
      <p:ext uri="{BB962C8B-B14F-4D97-AF65-F5344CB8AC3E}">
        <p14:creationId xmlns:p14="http://schemas.microsoft.com/office/powerpoint/2010/main" val="620965408"/>
      </p:ext>
    </p:extLst>
  </p:cSld>
  <p:clrMapOvr>
    <a:masterClrMapping/>
  </p:clrMapOvr>
  <p:transition>
    <p:fade/>
  </p:transition>
</p:sld>
</file>

<file path=ppt/theme/theme1.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61B4CFCB5D8D4A8E65D32A29D8DB3E" ma:contentTypeVersion="10" ma:contentTypeDescription="Create a new document." ma:contentTypeScope="" ma:versionID="ecbfddf28ebef71eabf927349142897c">
  <xsd:schema xmlns:xsd="http://www.w3.org/2001/XMLSchema" xmlns:xs="http://www.w3.org/2001/XMLSchema" xmlns:p="http://schemas.microsoft.com/office/2006/metadata/properties" xmlns:ns1="http://schemas.microsoft.com/sharepoint/v3" xmlns:ns2="c7dd7a47-5eb0-4219-9c75-8258c822be9e" xmlns:ns3="d45b19ae-4089-45ae-9b64-56170bda5b57" targetNamespace="http://schemas.microsoft.com/office/2006/metadata/properties" ma:root="true" ma:fieldsID="ed17469331ad65cfd8ce5a3277d70f34" ns1:_="" ns2:_="" ns3:_="">
    <xsd:import namespace="http://schemas.microsoft.com/sharepoint/v3"/>
    <xsd:import namespace="c7dd7a47-5eb0-4219-9c75-8258c822be9e"/>
    <xsd:import namespace="d45b19ae-4089-45ae-9b64-56170bda5b57"/>
    <xsd:element name="properties">
      <xsd:complexType>
        <xsd:sequence>
          <xsd:element name="documentManagement">
            <xsd:complexType>
              <xsd:all>
                <xsd:element ref="ns1:Company" minOccurs="0"/>
                <xsd:element ref="ns2:Project" minOccurs="0"/>
                <xsd:element ref="ns2:SharedWithUsers" minOccurs="0"/>
                <xsd:element ref="ns2:SharingHintHash" minOccurs="0"/>
                <xsd:element ref="ns2:SharedWithDetails" minOccurs="0"/>
                <xsd:element ref="ns3:MediaServiceMetadata" minOccurs="0"/>
                <xsd:element ref="ns3:MediaServiceFastMetadata"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dd7a47-5eb0-4219-9c75-8258c822be9e" elementFormDefault="qualified">
    <xsd:import namespace="http://schemas.microsoft.com/office/2006/documentManagement/types"/>
    <xsd:import namespace="http://schemas.microsoft.com/office/infopath/2007/PartnerControls"/>
    <xsd:element name="Project" ma:index="9" nillable="true" ma:displayName="Project" ma:internalName="Project">
      <xsd:simpleType>
        <xsd:restriction base="dms:Text">
          <xsd:maxLength value="255"/>
        </xsd:restriction>
      </xsd:simpleType>
    </xsd:element>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1" nillable="true" ma:displayName="Sharing Hint Hash" ma:internalName="SharingHintHash" ma:readOnly="true">
      <xsd:simpleType>
        <xsd:restriction base="dms:Text"/>
      </xsd:simple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45b19ae-4089-45ae-9b64-56170bda5b5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ompany xmlns="http://schemas.microsoft.com/sharepoint/v3">Microsoft</Company>
    <Project xmlns="c7dd7a47-5eb0-4219-9c75-8258c822be9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D8D188F-F488-4ADF-812E-4D7B7FCCED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7dd7a47-5eb0-4219-9c75-8258c822be9e"/>
    <ds:schemaRef ds:uri="d45b19ae-4089-45ae-9b64-56170bda5b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c7dd7a47-5eb0-4219-9c75-8258c822be9e"/>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d45b19ae-4089-45ae-9b64-56170bda5b57"/>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01 Bots Messaging Extensions and Cards</Template>
  <TotalTime>10</TotalTime>
  <Words>909</Words>
  <Application>Microsoft Macintosh PowerPoint</Application>
  <PresentationFormat>Custom</PresentationFormat>
  <Paragraphs>129</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Consolas</vt:lpstr>
      <vt:lpstr>Segoe UI</vt:lpstr>
      <vt:lpstr>Segoe UI Light</vt:lpstr>
      <vt:lpstr>Segoe UI Semibold</vt:lpstr>
      <vt:lpstr>Wingdings</vt:lpstr>
      <vt:lpstr>1_Office 365 PPT Template - 2017</vt:lpstr>
      <vt:lpstr>Microsoft Teams Developer</vt:lpstr>
      <vt:lpstr>Bots in Microsoft Teams</vt:lpstr>
      <vt:lpstr>Conversations</vt:lpstr>
      <vt:lpstr>Bot Events in Microsoft Teams</vt:lpstr>
      <vt:lpstr>Teams Context</vt:lpstr>
      <vt:lpstr>Proactive Messaging</vt:lpstr>
      <vt:lpstr>Activity Feed</vt:lpstr>
      <vt:lpstr>Notification only bots</vt:lpstr>
      <vt:lpstr>Demo Sending and Receiving files</vt:lpstr>
      <vt:lpstr>PowerPoint Presentation</vt:lpstr>
      <vt:lpstr>Thank you</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Teams Developer</dc:title>
  <dc:subject>&lt;Speech title here&gt;</dc:subject>
  <dc:creator>Paul Schaeflein</dc:creator>
  <cp:keywords/>
  <dc:description>Template: Angela Powell; ZUM Communications
Formatting: 
Audience Type:</dc:description>
  <cp:lastModifiedBy>Andrew Connell</cp:lastModifiedBy>
  <cp:revision>2</cp:revision>
  <dcterms:created xsi:type="dcterms:W3CDTF">2018-10-01T21:10:29Z</dcterms:created>
  <dcterms:modified xsi:type="dcterms:W3CDTF">2018-10-02T01:10:36Z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0x0101006D61B4CFCB5D8D4A8E65D32A29D8DB3E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2017-10-06T07:27:59.6860687-07:00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